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5143500" type="screen16x9"/>
  <p:notesSz cx="6858000" cy="9144000"/>
  <p:embeddedFontLst>
    <p:embeddedFont>
      <p:font typeface="Comfortaa" charset="0"/>
      <p:regular r:id="rId46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CB4CBCB-7030-44B3-AF5F-1592C9FE0E17}">
  <a:tblStyle styleId="{3CB4CBCB-7030-44B3-AF5F-1592C9FE0E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754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b59a2d0b25353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1b59a2d0b25353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1b59a2d0b253539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1b59a2d0b253539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1b59a2d0b253539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1b59a2d0b253539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1b59a2d0b253539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1b59a2d0b253539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1b59a2d0b253539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1b59a2d0b253539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1b59a2d0b253539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1b59a2d0b253539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1b59a2d0b253539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1b59a2d0b253539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1b59a2d0b253539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1b59a2d0b253539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1b59a2d0b253539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1b59a2d0b253539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1b59a2d0b253539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1b59a2d0b253539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1b59a2d0b253539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1b59a2d0b253539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b59a2d0b253539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1b59a2d0b253539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1b59a2d0b253539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1b59a2d0b253539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1b59a2d0b253539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1b59a2d0b253539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40d97c8cf5647bb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540d97c8cf5647bb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40d97c8cf5647bb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40d97c8cf5647bb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40d97c8cf5647bb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40d97c8cf5647bb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40d97c8cf5647bb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40d97c8cf5647bb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40d97c8cf5647bb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40d97c8cf5647bb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540d97c8cf5647bb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540d97c8cf5647bb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40d97c8cf5647bb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540d97c8cf5647bb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540d97c8cf5647bb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540d97c8cf5647bb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1b59a2d0b253539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1b59a2d0b253539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540d97c8cf5647bb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540d97c8cf5647bb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40d97c8cf5647bb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540d97c8cf5647bb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1b59a2d0b253539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1b59a2d0b253539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540d97c8cf5647bb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540d97c8cf5647bb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540d97c8cf5647bb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540d97c8cf5647bb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540d97c8cf5647bb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540d97c8cf5647bb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71b59a2d0b253539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71b59a2d0b253539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1b59a2d0b253539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71b59a2d0b253539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71b59a2d0b253539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71b59a2d0b253539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1b59a2d0b253539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1b59a2d0b253539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1b59a2d0b253539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1b59a2d0b253539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540d97c8cf5647bb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540d97c8cf5647bb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71b59a2d0b253539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71b59a2d0b253539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540d97c8cf5647bb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540d97c8cf5647bb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540d97c8cf5647bb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540d97c8cf5647bb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1b59a2d0b253539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1b59a2d0b253539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1b59a2d0b253539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1b59a2d0b253539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1b59a2d0b253539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1b59a2d0b253539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1b59a2d0b253539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1b59a2d0b253539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1b59a2d0b253539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1b59a2d0b253539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1443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flipV="1">
            <a:off x="4179094" y="464343"/>
            <a:ext cx="4750593" cy="2943225"/>
          </a:xfrm>
          <a:prstGeom prst="roundRect">
            <a:avLst>
              <a:gd name="adj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ru" sz="6000" dirty="0" smtClean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" sz="6000" dirty="0" smtClean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3395" y="857250"/>
            <a:ext cx="44434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   «Птахи</a:t>
            </a:r>
          </a:p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прилет</a:t>
            </a:r>
            <a:r>
              <a:rPr lang="uk-UA" sz="6000" dirty="0" err="1" smtClean="0">
                <a:solidFill>
                  <a:schemeClr val="accent1">
                    <a:lumMod val="50000"/>
                  </a:schemeClr>
                </a:solidFill>
              </a:rPr>
              <a:t>іли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endParaRPr lang="uk-UA" sz="6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КЗ”ДНЗ№253”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М.Харків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Вихователь: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Ушакова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 І.В.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Google Shape;132;p22"/>
          <p:cNvGraphicFramePr/>
          <p:nvPr/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708" y="168641"/>
            <a:ext cx="2493252" cy="207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8950" y="2"/>
            <a:ext cx="1485950" cy="15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68650"/>
            <a:ext cx="1960320" cy="1412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9425" y="168650"/>
            <a:ext cx="1672074" cy="252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3711" y="1442849"/>
            <a:ext cx="1672076" cy="1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28088" y="1366641"/>
            <a:ext cx="1485950" cy="199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94910" y="1448563"/>
            <a:ext cx="1815586" cy="224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/>
          <p:nvPr/>
        </p:nvSpPr>
        <p:spPr>
          <a:xfrm>
            <a:off x="1780799" y="3562499"/>
            <a:ext cx="7363200" cy="15810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Як називаються птахи , які відлітати?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179525" y="1381537"/>
            <a:ext cx="1960325" cy="1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" y="3114925"/>
            <a:ext cx="1960324" cy="213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Google Shape;147;p23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708" y="168641"/>
            <a:ext cx="2493252" cy="207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8950" y="2"/>
            <a:ext cx="1485950" cy="15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68650"/>
            <a:ext cx="1960320" cy="1412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9425" y="168650"/>
            <a:ext cx="1672074" cy="252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3711" y="1442849"/>
            <a:ext cx="1672076" cy="1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28088" y="1366641"/>
            <a:ext cx="1485950" cy="199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" y="1448588"/>
            <a:ext cx="1815586" cy="224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/>
          <p:nvPr/>
        </p:nvSpPr>
        <p:spPr>
          <a:xfrm>
            <a:off x="1780799" y="3562499"/>
            <a:ext cx="7363200" cy="15810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А ті, що залишалися зимувати?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94083" y="1663977"/>
            <a:ext cx="1815600" cy="18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4843" y="3545313"/>
            <a:ext cx="1485924" cy="1615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Google Shape;162;p24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163" name="Google Shape;163;p24"/>
          <p:cNvSpPr/>
          <p:nvPr/>
        </p:nvSpPr>
        <p:spPr>
          <a:xfrm>
            <a:off x="135655" y="214430"/>
            <a:ext cx="3903000" cy="3758400"/>
          </a:xfrm>
          <a:prstGeom prst="ellipse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4"/>
          <p:cNvSpPr/>
          <p:nvPr/>
        </p:nvSpPr>
        <p:spPr>
          <a:xfrm>
            <a:off x="5061200" y="214430"/>
            <a:ext cx="3903000" cy="37584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4"/>
          <p:cNvSpPr/>
          <p:nvPr/>
        </p:nvSpPr>
        <p:spPr>
          <a:xfrm>
            <a:off x="890400" y="4223100"/>
            <a:ext cx="7363200" cy="920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Давайте розподілимо птахів по кольорам.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Google Shape;170;p25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171" name="Google Shape;171;p25"/>
          <p:cNvSpPr/>
          <p:nvPr/>
        </p:nvSpPr>
        <p:spPr>
          <a:xfrm>
            <a:off x="135655" y="214430"/>
            <a:ext cx="3903000" cy="3758400"/>
          </a:xfrm>
          <a:prstGeom prst="ellipse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5"/>
          <p:cNvSpPr/>
          <p:nvPr/>
        </p:nvSpPr>
        <p:spPr>
          <a:xfrm>
            <a:off x="5061200" y="214430"/>
            <a:ext cx="3903000" cy="37584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5"/>
          <p:cNvSpPr/>
          <p:nvPr/>
        </p:nvSpPr>
        <p:spPr>
          <a:xfrm>
            <a:off x="890400" y="4223100"/>
            <a:ext cx="7363200" cy="920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Зимуючих в синє коло, а перелтніх в чевроне коло.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Google Shape;178;p26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179" name="Google Shape;179;p26"/>
          <p:cNvSpPr/>
          <p:nvPr/>
        </p:nvSpPr>
        <p:spPr>
          <a:xfrm>
            <a:off x="135655" y="214430"/>
            <a:ext cx="3903000" cy="3758400"/>
          </a:xfrm>
          <a:prstGeom prst="ellipse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6"/>
          <p:cNvSpPr/>
          <p:nvPr/>
        </p:nvSpPr>
        <p:spPr>
          <a:xfrm>
            <a:off x="5061200" y="214430"/>
            <a:ext cx="3903000" cy="37584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6"/>
          <p:cNvSpPr/>
          <p:nvPr/>
        </p:nvSpPr>
        <p:spPr>
          <a:xfrm>
            <a:off x="890400" y="4223100"/>
            <a:ext cx="7363200" cy="920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В якому колі буде сорока?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2" name="Google Shape;18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438" y="-17925"/>
            <a:ext cx="5067720" cy="422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Google Shape;187;p27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188" name="Google Shape;188;p27"/>
          <p:cNvSpPr/>
          <p:nvPr/>
        </p:nvSpPr>
        <p:spPr>
          <a:xfrm>
            <a:off x="135655" y="214430"/>
            <a:ext cx="3903000" cy="3758400"/>
          </a:xfrm>
          <a:prstGeom prst="ellipse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7"/>
          <p:cNvSpPr/>
          <p:nvPr/>
        </p:nvSpPr>
        <p:spPr>
          <a:xfrm>
            <a:off x="5061200" y="214430"/>
            <a:ext cx="3903000" cy="37584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7"/>
          <p:cNvSpPr/>
          <p:nvPr/>
        </p:nvSpPr>
        <p:spPr>
          <a:xfrm>
            <a:off x="890400" y="4223100"/>
            <a:ext cx="7363200" cy="920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>
                <a:latin typeface="Times New Roman"/>
                <a:ea typeface="Times New Roman"/>
                <a:cs typeface="Times New Roman"/>
                <a:sym typeface="Times New Roman"/>
              </a:rPr>
              <a:t>(в синьому)</a:t>
            </a: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843" y="1157075"/>
            <a:ext cx="1856352" cy="154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Google Shape;196;p28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197" name="Google Shape;197;p28"/>
          <p:cNvSpPr/>
          <p:nvPr/>
        </p:nvSpPr>
        <p:spPr>
          <a:xfrm>
            <a:off x="135655" y="214430"/>
            <a:ext cx="3903000" cy="3758400"/>
          </a:xfrm>
          <a:prstGeom prst="ellipse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8"/>
          <p:cNvSpPr/>
          <p:nvPr/>
        </p:nvSpPr>
        <p:spPr>
          <a:xfrm>
            <a:off x="5061200" y="214430"/>
            <a:ext cx="3903000" cy="37584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8"/>
          <p:cNvSpPr/>
          <p:nvPr/>
        </p:nvSpPr>
        <p:spPr>
          <a:xfrm>
            <a:off x="890400" y="4223100"/>
            <a:ext cx="7363200" cy="920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В якому колі буде чапля?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0" name="Google Shape;20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843" y="1157075"/>
            <a:ext cx="1856352" cy="154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0100" y="0"/>
            <a:ext cx="2794714" cy="422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" name="Google Shape;206;p29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207" name="Google Shape;207;p29"/>
          <p:cNvSpPr/>
          <p:nvPr/>
        </p:nvSpPr>
        <p:spPr>
          <a:xfrm>
            <a:off x="135655" y="214430"/>
            <a:ext cx="3903000" cy="3758400"/>
          </a:xfrm>
          <a:prstGeom prst="ellipse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9"/>
          <p:cNvSpPr/>
          <p:nvPr/>
        </p:nvSpPr>
        <p:spPr>
          <a:xfrm>
            <a:off x="5061200" y="214430"/>
            <a:ext cx="3903000" cy="37584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9"/>
          <p:cNvSpPr/>
          <p:nvPr/>
        </p:nvSpPr>
        <p:spPr>
          <a:xfrm>
            <a:off x="890400" y="4223100"/>
            <a:ext cx="7363200" cy="920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>
                <a:latin typeface="Times New Roman"/>
                <a:ea typeface="Times New Roman"/>
                <a:cs typeface="Times New Roman"/>
                <a:sym typeface="Times New Roman"/>
              </a:rPr>
              <a:t>(в червоному)</a:t>
            </a: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0" name="Google Shape;21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843" y="1157075"/>
            <a:ext cx="1856352" cy="154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5275" y="399491"/>
            <a:ext cx="1023743" cy="154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Google Shape;216;p30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217" name="Google Shape;217;p30"/>
          <p:cNvSpPr/>
          <p:nvPr/>
        </p:nvSpPr>
        <p:spPr>
          <a:xfrm>
            <a:off x="135655" y="214430"/>
            <a:ext cx="3903000" cy="3758400"/>
          </a:xfrm>
          <a:prstGeom prst="ellipse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0"/>
          <p:cNvSpPr/>
          <p:nvPr/>
        </p:nvSpPr>
        <p:spPr>
          <a:xfrm>
            <a:off x="5061200" y="214430"/>
            <a:ext cx="3903000" cy="37584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0"/>
          <p:cNvSpPr/>
          <p:nvPr/>
        </p:nvSpPr>
        <p:spPr>
          <a:xfrm>
            <a:off x="890400" y="4223100"/>
            <a:ext cx="7363200" cy="920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А снігур в якому колі буде?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0" name="Google Shape;22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843" y="1157075"/>
            <a:ext cx="1856352" cy="154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5275" y="399491"/>
            <a:ext cx="1023743" cy="154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9025" y="214425"/>
            <a:ext cx="3532331" cy="37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Google Shape;227;p31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228" name="Google Shape;228;p31"/>
          <p:cNvSpPr/>
          <p:nvPr/>
        </p:nvSpPr>
        <p:spPr>
          <a:xfrm>
            <a:off x="135655" y="214430"/>
            <a:ext cx="3903000" cy="3758400"/>
          </a:xfrm>
          <a:prstGeom prst="ellipse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1"/>
          <p:cNvSpPr/>
          <p:nvPr/>
        </p:nvSpPr>
        <p:spPr>
          <a:xfrm>
            <a:off x="5061200" y="214430"/>
            <a:ext cx="3903000" cy="37584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1"/>
          <p:cNvSpPr/>
          <p:nvPr/>
        </p:nvSpPr>
        <p:spPr>
          <a:xfrm>
            <a:off x="890400" y="4223100"/>
            <a:ext cx="7363200" cy="920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>
                <a:latin typeface="Times New Roman"/>
                <a:ea typeface="Times New Roman"/>
                <a:cs typeface="Times New Roman"/>
                <a:sym typeface="Times New Roman"/>
              </a:rPr>
              <a:t>(в синьому)</a:t>
            </a: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1" name="Google Shape;23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843" y="1157075"/>
            <a:ext cx="1856352" cy="154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5275" y="399491"/>
            <a:ext cx="1023743" cy="154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3127" y="214425"/>
            <a:ext cx="1316798" cy="140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Google Shape;60;p14"/>
          <p:cNvGraphicFramePr/>
          <p:nvPr/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61" name="Google Shape;61;p14"/>
          <p:cNvSpPr/>
          <p:nvPr/>
        </p:nvSpPr>
        <p:spPr>
          <a:xfrm>
            <a:off x="590226" y="1271796"/>
            <a:ext cx="4378800" cy="22221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Весела, гарна й кучерява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Маленька дівчинка — Весна.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Біжить, сміється, сіє трави,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Усе пробуджує від сну.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4814" y="0"/>
            <a:ext cx="339027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" name="Google Shape;238;p32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239" name="Google Shape;239;p32"/>
          <p:cNvSpPr/>
          <p:nvPr/>
        </p:nvSpPr>
        <p:spPr>
          <a:xfrm>
            <a:off x="135655" y="214430"/>
            <a:ext cx="3903000" cy="3758400"/>
          </a:xfrm>
          <a:prstGeom prst="ellipse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2"/>
          <p:cNvSpPr/>
          <p:nvPr/>
        </p:nvSpPr>
        <p:spPr>
          <a:xfrm>
            <a:off x="5061200" y="214430"/>
            <a:ext cx="3903000" cy="37584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2"/>
          <p:cNvSpPr/>
          <p:nvPr/>
        </p:nvSpPr>
        <p:spPr>
          <a:xfrm>
            <a:off x="890400" y="4223100"/>
            <a:ext cx="7363200" cy="920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В якому колі буде горобець?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2" name="Google Shape;24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843" y="1157075"/>
            <a:ext cx="1856352" cy="154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5275" y="399491"/>
            <a:ext cx="1023743" cy="154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3127" y="214425"/>
            <a:ext cx="1316798" cy="14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99017" y="-55850"/>
            <a:ext cx="5513990" cy="3972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" name="Google Shape;250;p33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251" name="Google Shape;251;p33"/>
          <p:cNvSpPr/>
          <p:nvPr/>
        </p:nvSpPr>
        <p:spPr>
          <a:xfrm>
            <a:off x="135655" y="214430"/>
            <a:ext cx="3903000" cy="3758400"/>
          </a:xfrm>
          <a:prstGeom prst="ellipse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3"/>
          <p:cNvSpPr/>
          <p:nvPr/>
        </p:nvSpPr>
        <p:spPr>
          <a:xfrm>
            <a:off x="5061200" y="214430"/>
            <a:ext cx="3903000" cy="37584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3"/>
          <p:cNvSpPr/>
          <p:nvPr/>
        </p:nvSpPr>
        <p:spPr>
          <a:xfrm>
            <a:off x="890400" y="4223100"/>
            <a:ext cx="7363200" cy="920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>
                <a:latin typeface="Times New Roman"/>
                <a:ea typeface="Times New Roman"/>
                <a:cs typeface="Times New Roman"/>
                <a:sym typeface="Times New Roman"/>
              </a:rPr>
              <a:t>(також в синьому)</a:t>
            </a: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4" name="Google Shape;2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843" y="1157075"/>
            <a:ext cx="1856352" cy="154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5275" y="399491"/>
            <a:ext cx="1023743" cy="154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3127" y="214425"/>
            <a:ext cx="1316798" cy="14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7395" y="1520188"/>
            <a:ext cx="1591780" cy="1146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" name="Google Shape;262;p34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263" name="Google Shape;263;p34"/>
          <p:cNvSpPr/>
          <p:nvPr/>
        </p:nvSpPr>
        <p:spPr>
          <a:xfrm>
            <a:off x="135655" y="214430"/>
            <a:ext cx="3903000" cy="3758400"/>
          </a:xfrm>
          <a:prstGeom prst="ellipse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4"/>
          <p:cNvSpPr/>
          <p:nvPr/>
        </p:nvSpPr>
        <p:spPr>
          <a:xfrm>
            <a:off x="5061200" y="214430"/>
            <a:ext cx="3903000" cy="37584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4"/>
          <p:cNvSpPr/>
          <p:nvPr/>
        </p:nvSpPr>
        <p:spPr>
          <a:xfrm>
            <a:off x="890400" y="4223100"/>
            <a:ext cx="7363200" cy="920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В якому колі буде шпак?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6" name="Google Shape;26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843" y="1157075"/>
            <a:ext cx="1856352" cy="154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5275" y="399491"/>
            <a:ext cx="1023743" cy="154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3127" y="214425"/>
            <a:ext cx="1316798" cy="14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7395" y="1520188"/>
            <a:ext cx="1591780" cy="114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61322" y="-641187"/>
            <a:ext cx="5143502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5" name="Google Shape;275;p35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276" name="Google Shape;276;p35"/>
          <p:cNvSpPr/>
          <p:nvPr/>
        </p:nvSpPr>
        <p:spPr>
          <a:xfrm>
            <a:off x="135655" y="214430"/>
            <a:ext cx="3903000" cy="3758400"/>
          </a:xfrm>
          <a:prstGeom prst="ellipse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5"/>
          <p:cNvSpPr/>
          <p:nvPr/>
        </p:nvSpPr>
        <p:spPr>
          <a:xfrm>
            <a:off x="5061200" y="214430"/>
            <a:ext cx="3903000" cy="37584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5"/>
          <p:cNvSpPr/>
          <p:nvPr/>
        </p:nvSpPr>
        <p:spPr>
          <a:xfrm>
            <a:off x="890400" y="4223100"/>
            <a:ext cx="7363200" cy="920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>
                <a:latin typeface="Times New Roman"/>
                <a:ea typeface="Times New Roman"/>
                <a:cs typeface="Times New Roman"/>
                <a:sym typeface="Times New Roman"/>
              </a:rPr>
              <a:t>(в червоному)</a:t>
            </a: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9" name="Google Shape;27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843" y="1157075"/>
            <a:ext cx="1856352" cy="154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5275" y="399491"/>
            <a:ext cx="1023743" cy="154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3127" y="214425"/>
            <a:ext cx="1316798" cy="14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7395" y="1520188"/>
            <a:ext cx="1591780" cy="114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5023" y="1002388"/>
            <a:ext cx="1856352" cy="1856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" name="Google Shape;288;p36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289" name="Google Shape;289;p36"/>
          <p:cNvSpPr/>
          <p:nvPr/>
        </p:nvSpPr>
        <p:spPr>
          <a:xfrm>
            <a:off x="135655" y="214430"/>
            <a:ext cx="3903000" cy="3758400"/>
          </a:xfrm>
          <a:prstGeom prst="ellipse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6"/>
          <p:cNvSpPr/>
          <p:nvPr/>
        </p:nvSpPr>
        <p:spPr>
          <a:xfrm>
            <a:off x="5061200" y="214430"/>
            <a:ext cx="3903000" cy="37584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6"/>
          <p:cNvSpPr/>
          <p:nvPr/>
        </p:nvSpPr>
        <p:spPr>
          <a:xfrm>
            <a:off x="890400" y="4223100"/>
            <a:ext cx="7363200" cy="920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А в якому колі буде синичка?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2" name="Google Shape;29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843" y="1157075"/>
            <a:ext cx="1856352" cy="154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5275" y="399491"/>
            <a:ext cx="1023743" cy="154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3127" y="214425"/>
            <a:ext cx="1316798" cy="14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7395" y="1520188"/>
            <a:ext cx="1591780" cy="114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5023" y="1002388"/>
            <a:ext cx="1856352" cy="185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52113" y="214425"/>
            <a:ext cx="2902200" cy="388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" name="Google Shape;302;p37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303" name="Google Shape;303;p37"/>
          <p:cNvSpPr/>
          <p:nvPr/>
        </p:nvSpPr>
        <p:spPr>
          <a:xfrm>
            <a:off x="135655" y="214430"/>
            <a:ext cx="3903000" cy="3758400"/>
          </a:xfrm>
          <a:prstGeom prst="ellipse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7"/>
          <p:cNvSpPr/>
          <p:nvPr/>
        </p:nvSpPr>
        <p:spPr>
          <a:xfrm>
            <a:off x="5061200" y="214430"/>
            <a:ext cx="3903000" cy="37584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7"/>
          <p:cNvSpPr/>
          <p:nvPr/>
        </p:nvSpPr>
        <p:spPr>
          <a:xfrm>
            <a:off x="890400" y="4223100"/>
            <a:ext cx="7363200" cy="920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>
                <a:latin typeface="Times New Roman"/>
                <a:ea typeface="Times New Roman"/>
                <a:cs typeface="Times New Roman"/>
                <a:sym typeface="Times New Roman"/>
              </a:rPr>
              <a:t>(в синьому)</a:t>
            </a: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6" name="Google Shape;30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843" y="1157075"/>
            <a:ext cx="1856352" cy="154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5275" y="399491"/>
            <a:ext cx="1023743" cy="154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3127" y="214425"/>
            <a:ext cx="1316798" cy="14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7395" y="1520188"/>
            <a:ext cx="1591780" cy="114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5023" y="1002388"/>
            <a:ext cx="1856352" cy="185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95566" y="1615500"/>
            <a:ext cx="1023750" cy="1371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" name="Google Shape;316;p38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317" name="Google Shape;317;p38"/>
          <p:cNvSpPr/>
          <p:nvPr/>
        </p:nvSpPr>
        <p:spPr>
          <a:xfrm>
            <a:off x="135655" y="214430"/>
            <a:ext cx="3903000" cy="3758400"/>
          </a:xfrm>
          <a:prstGeom prst="ellipse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8"/>
          <p:cNvSpPr/>
          <p:nvPr/>
        </p:nvSpPr>
        <p:spPr>
          <a:xfrm>
            <a:off x="5061200" y="214430"/>
            <a:ext cx="3903000" cy="37584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8"/>
          <p:cNvSpPr/>
          <p:nvPr/>
        </p:nvSpPr>
        <p:spPr>
          <a:xfrm>
            <a:off x="890400" y="4223100"/>
            <a:ext cx="7363200" cy="920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В якому колі буде ластівка?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0" name="Google Shape;3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843" y="1157075"/>
            <a:ext cx="1856352" cy="154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5275" y="399491"/>
            <a:ext cx="1023743" cy="154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3127" y="214425"/>
            <a:ext cx="1316798" cy="14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7395" y="1520188"/>
            <a:ext cx="1591780" cy="114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5023" y="1002388"/>
            <a:ext cx="1856352" cy="185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95566" y="1615500"/>
            <a:ext cx="1023750" cy="1371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06327" y="0"/>
            <a:ext cx="3903000" cy="4242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1" name="Google Shape;331;p39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332" name="Google Shape;332;p39"/>
          <p:cNvSpPr/>
          <p:nvPr/>
        </p:nvSpPr>
        <p:spPr>
          <a:xfrm>
            <a:off x="135655" y="214430"/>
            <a:ext cx="3903000" cy="3758400"/>
          </a:xfrm>
          <a:prstGeom prst="ellipse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9"/>
          <p:cNvSpPr/>
          <p:nvPr/>
        </p:nvSpPr>
        <p:spPr>
          <a:xfrm>
            <a:off x="5061200" y="214430"/>
            <a:ext cx="3903000" cy="37584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9"/>
          <p:cNvSpPr/>
          <p:nvPr/>
        </p:nvSpPr>
        <p:spPr>
          <a:xfrm>
            <a:off x="890400" y="4223100"/>
            <a:ext cx="7363200" cy="920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>
                <a:latin typeface="Times New Roman"/>
                <a:ea typeface="Times New Roman"/>
                <a:cs typeface="Times New Roman"/>
                <a:sym typeface="Times New Roman"/>
              </a:rPr>
              <a:t>(в червоному)</a:t>
            </a: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5" name="Google Shape;33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843" y="1157075"/>
            <a:ext cx="1856352" cy="154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5275" y="399491"/>
            <a:ext cx="1023743" cy="154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3127" y="214425"/>
            <a:ext cx="1316798" cy="14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7395" y="1520188"/>
            <a:ext cx="1591780" cy="114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5023" y="1002388"/>
            <a:ext cx="1856352" cy="185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95566" y="1615500"/>
            <a:ext cx="1023750" cy="1371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71107" y="1706525"/>
            <a:ext cx="1591776" cy="1730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6" name="Google Shape;346;p40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347" name="Google Shape;347;p40"/>
          <p:cNvSpPr/>
          <p:nvPr/>
        </p:nvSpPr>
        <p:spPr>
          <a:xfrm>
            <a:off x="135655" y="214430"/>
            <a:ext cx="3903000" cy="3758400"/>
          </a:xfrm>
          <a:prstGeom prst="ellipse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0"/>
          <p:cNvSpPr/>
          <p:nvPr/>
        </p:nvSpPr>
        <p:spPr>
          <a:xfrm>
            <a:off x="5061200" y="214430"/>
            <a:ext cx="3903000" cy="37584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0"/>
          <p:cNvSpPr/>
          <p:nvPr/>
        </p:nvSpPr>
        <p:spPr>
          <a:xfrm>
            <a:off x="890400" y="4223100"/>
            <a:ext cx="7363200" cy="920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А в якому колі буде дятел?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0" name="Google Shape;35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843" y="1157075"/>
            <a:ext cx="1856352" cy="154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5275" y="399491"/>
            <a:ext cx="1023743" cy="154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3127" y="214425"/>
            <a:ext cx="1316798" cy="14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7395" y="1520188"/>
            <a:ext cx="1591780" cy="114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5023" y="1002388"/>
            <a:ext cx="1856352" cy="185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95566" y="1615500"/>
            <a:ext cx="1023750" cy="1371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71107" y="1706525"/>
            <a:ext cx="1591776" cy="1730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40264" y="-211362"/>
            <a:ext cx="3725898" cy="4609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2" name="Google Shape;362;p41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363" name="Google Shape;363;p41"/>
          <p:cNvSpPr/>
          <p:nvPr/>
        </p:nvSpPr>
        <p:spPr>
          <a:xfrm>
            <a:off x="135655" y="214430"/>
            <a:ext cx="3903000" cy="3758400"/>
          </a:xfrm>
          <a:prstGeom prst="ellipse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1"/>
          <p:cNvSpPr/>
          <p:nvPr/>
        </p:nvSpPr>
        <p:spPr>
          <a:xfrm>
            <a:off x="5061200" y="214430"/>
            <a:ext cx="3903000" cy="37584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1"/>
          <p:cNvSpPr/>
          <p:nvPr/>
        </p:nvSpPr>
        <p:spPr>
          <a:xfrm>
            <a:off x="890400" y="4223100"/>
            <a:ext cx="7363200" cy="920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>
                <a:latin typeface="Times New Roman"/>
                <a:ea typeface="Times New Roman"/>
                <a:cs typeface="Times New Roman"/>
                <a:sym typeface="Times New Roman"/>
              </a:rPr>
              <a:t>(в синьому) </a:t>
            </a: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6" name="Google Shape;36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8080" y="795432"/>
            <a:ext cx="1591776" cy="132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5275" y="399491"/>
            <a:ext cx="1023743" cy="154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3127" y="214425"/>
            <a:ext cx="1316798" cy="14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53436" y="1357125"/>
            <a:ext cx="1591780" cy="114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5023" y="1002388"/>
            <a:ext cx="1856352" cy="185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95566" y="1615500"/>
            <a:ext cx="1023750" cy="1371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71107" y="1706525"/>
            <a:ext cx="1591776" cy="1730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5330" y="2471985"/>
            <a:ext cx="1132387" cy="1401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Google Shape;67;p15"/>
          <p:cNvGraphicFramePr/>
          <p:nvPr/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68" name="Google Shape;68;p15"/>
          <p:cNvSpPr/>
          <p:nvPr/>
        </p:nvSpPr>
        <p:spPr>
          <a:xfrm>
            <a:off x="590226" y="1271796"/>
            <a:ext cx="4378800" cy="22221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Діти, яка зараз пора року?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4814" y="0"/>
            <a:ext cx="339027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" name="Google Shape;378;p42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379" name="Google Shape;379;p42"/>
          <p:cNvSpPr/>
          <p:nvPr/>
        </p:nvSpPr>
        <p:spPr>
          <a:xfrm>
            <a:off x="590226" y="1271796"/>
            <a:ext cx="4378800" cy="22221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Молодці, все правильно говорили.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0" name="Google Shape;38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4814" y="0"/>
            <a:ext cx="339027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5" name="Google Shape;385;p43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386" name="Google Shape;386;p43"/>
          <p:cNvSpPr/>
          <p:nvPr/>
        </p:nvSpPr>
        <p:spPr>
          <a:xfrm>
            <a:off x="590226" y="1271796"/>
            <a:ext cx="4378800" cy="22221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А зараз хочу Вам розповісти дещо, слухайте уважно.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7" name="Google Shape;38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4814" y="0"/>
            <a:ext cx="339027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2" name="Google Shape;392;p44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pic>
        <p:nvPicPr>
          <p:cNvPr id="393" name="Google Shape;39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4"/>
          <p:cNvSpPr/>
          <p:nvPr/>
        </p:nvSpPr>
        <p:spPr>
          <a:xfrm>
            <a:off x="5274060" y="265354"/>
            <a:ext cx="3711300" cy="46128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Зустрілися дві пташки: одна — в клітці, а інша — на волі.  Одна живе на всьому готовому, але в клітці, а іншій доводиться самій шукати собі їжу, рятуватися від ворогів, проте, вона вільна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" name="Google Shape;399;p45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pic>
        <p:nvPicPr>
          <p:cNvPr id="400" name="Google Shape;40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5"/>
          <p:cNvSpPr/>
          <p:nvPr/>
        </p:nvSpPr>
        <p:spPr>
          <a:xfrm>
            <a:off x="5259699" y="733651"/>
            <a:ext cx="3711300" cy="36762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Поміркуйте, про що можуть говорити пташки, які живуть в різних умовах: одна в неволі, а інша в лісі?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6" name="Google Shape;406;p46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407" name="Google Shape;407;p46"/>
          <p:cNvSpPr/>
          <p:nvPr/>
        </p:nvSpPr>
        <p:spPr>
          <a:xfrm>
            <a:off x="590226" y="1271796"/>
            <a:ext cx="4378800" cy="22221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Давайте пригадаємо, як ми піклуємося про наших птахів.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>
                <a:latin typeface="Times New Roman"/>
                <a:ea typeface="Times New Roman"/>
                <a:cs typeface="Times New Roman"/>
                <a:sym typeface="Times New Roman"/>
              </a:rPr>
              <a:t>Годуємо взимку, робимо шпаківні весною тощо</a:t>
            </a: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8" name="Google Shape;40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4814" y="0"/>
            <a:ext cx="339027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3" name="Google Shape;413;p47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414" name="Google Shape;414;p47"/>
          <p:cNvSpPr/>
          <p:nvPr/>
        </p:nvSpPr>
        <p:spPr>
          <a:xfrm>
            <a:off x="590225" y="1077901"/>
            <a:ext cx="4494600" cy="29877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А ще малята , про птахів складено багато народних прикмет та прислів'їв 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З деякими прикметамиия зараз Вас познайомлю.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5" name="Google Shape;41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4814" y="0"/>
            <a:ext cx="339027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" name="Google Shape;420;p48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pic>
        <p:nvPicPr>
          <p:cNvPr id="421" name="Google Shape;42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9614" y="654724"/>
            <a:ext cx="4925000" cy="3548448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8"/>
          <p:cNvSpPr/>
          <p:nvPr/>
        </p:nvSpPr>
        <p:spPr>
          <a:xfrm>
            <a:off x="361987" y="819452"/>
            <a:ext cx="3389400" cy="32190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Горобці перелітають зграйками з місця на місце - перед сильним вітром.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7" name="Google Shape;427;p49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pic>
        <p:nvPicPr>
          <p:cNvPr id="428" name="Google Shape;42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338" y="755566"/>
            <a:ext cx="3413850" cy="363235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49"/>
          <p:cNvSpPr/>
          <p:nvPr/>
        </p:nvSpPr>
        <p:spPr>
          <a:xfrm>
            <a:off x="5145056" y="962252"/>
            <a:ext cx="3389400" cy="32190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Снігур під вікном цвірінькають на відлигу.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4" name="Google Shape;434;p50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pic>
        <p:nvPicPr>
          <p:cNvPr id="435" name="Google Shape;43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6697" y="0"/>
            <a:ext cx="4157126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50"/>
          <p:cNvSpPr/>
          <p:nvPr/>
        </p:nvSpPr>
        <p:spPr>
          <a:xfrm>
            <a:off x="1182612" y="962252"/>
            <a:ext cx="3389400" cy="32190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Коли добре чути дятла - буде дощ.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" name="Google Shape;441;p51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pic>
        <p:nvPicPr>
          <p:cNvPr id="442" name="Google Shape;44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0516" y="808988"/>
            <a:ext cx="5291150" cy="352552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51"/>
          <p:cNvSpPr/>
          <p:nvPr/>
        </p:nvSpPr>
        <p:spPr>
          <a:xfrm>
            <a:off x="141137" y="962252"/>
            <a:ext cx="3389400" cy="32190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Грак на горі - весна на дворі.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Google Shape;74;p16"/>
          <p:cNvGraphicFramePr/>
          <p:nvPr/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75" name="Google Shape;75;p16"/>
          <p:cNvSpPr/>
          <p:nvPr/>
        </p:nvSpPr>
        <p:spPr>
          <a:xfrm>
            <a:off x="590226" y="1271796"/>
            <a:ext cx="4378800" cy="22221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Чому Ви думаєте , що це Весна?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4814" y="0"/>
            <a:ext cx="339027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8" name="Google Shape;448;p52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449" name="Google Shape;449;p52"/>
          <p:cNvSpPr/>
          <p:nvPr/>
        </p:nvSpPr>
        <p:spPr>
          <a:xfrm>
            <a:off x="590225" y="1077901"/>
            <a:ext cx="4494600" cy="29877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А тепер послухайте таке прислів'я та поясніть як Ви його розумієте?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0" name="Google Shape;45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4814" y="0"/>
            <a:ext cx="339027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5" name="Google Shape;455;p53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pic>
        <p:nvPicPr>
          <p:cNvPr id="456" name="Google Shape;45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303" y="148801"/>
            <a:ext cx="1197400" cy="13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3700" y="74400"/>
            <a:ext cx="1450498" cy="1450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8848" y="365589"/>
            <a:ext cx="1450499" cy="179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265" y="1707851"/>
            <a:ext cx="971936" cy="13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5194" y="1450500"/>
            <a:ext cx="1806650" cy="130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68850" y="1934725"/>
            <a:ext cx="1197400" cy="1274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67837" y="756900"/>
            <a:ext cx="2635724" cy="19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5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30662" y="-22300"/>
            <a:ext cx="3553699" cy="3553699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53"/>
          <p:cNvSpPr/>
          <p:nvPr/>
        </p:nvSpPr>
        <p:spPr>
          <a:xfrm>
            <a:off x="890400" y="3767376"/>
            <a:ext cx="7363200" cy="920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Де багато пташок, там не має комашок.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9" name="Google Shape;469;p54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470" name="Google Shape;470;p54"/>
          <p:cNvSpPr/>
          <p:nvPr/>
        </p:nvSpPr>
        <p:spPr>
          <a:xfrm>
            <a:off x="590226" y="1271796"/>
            <a:ext cx="4378800" cy="22221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Молодці , дітки, тож нагадайте, які пташки повертаються до нас навесні?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1" name="Google Shape;47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4814" y="0"/>
            <a:ext cx="339027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6" name="Google Shape;476;p55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477" name="Google Shape;477;p55"/>
          <p:cNvSpPr/>
          <p:nvPr/>
        </p:nvSpPr>
        <p:spPr>
          <a:xfrm>
            <a:off x="590226" y="1271796"/>
            <a:ext cx="4378800" cy="22221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Дякую за заняття , до нових зустрічей.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8" name="Google Shape;47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4814" y="0"/>
            <a:ext cx="339027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Google Shape;81;p17"/>
          <p:cNvGraphicFramePr/>
          <p:nvPr/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82" name="Google Shape;82;p17"/>
          <p:cNvSpPr/>
          <p:nvPr/>
        </p:nvSpPr>
        <p:spPr>
          <a:xfrm>
            <a:off x="590226" y="1271796"/>
            <a:ext cx="4378800" cy="22221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А чому не видно птахів?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4814" y="0"/>
            <a:ext cx="339027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Google Shape;88;p18"/>
          <p:cNvGraphicFramePr/>
          <p:nvPr/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8"/>
          <p:cNvSpPr/>
          <p:nvPr/>
        </p:nvSpPr>
        <p:spPr>
          <a:xfrm>
            <a:off x="590226" y="1271796"/>
            <a:ext cx="4378800" cy="22221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Давайте з Вами промовимо закличку.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Спочатку я, а Ви повторюйте за мною.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4814" y="0"/>
            <a:ext cx="339027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Google Shape;95;p19"/>
          <p:cNvGraphicFramePr/>
          <p:nvPr/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96" name="Google Shape;96;p19"/>
          <p:cNvSpPr/>
          <p:nvPr/>
        </p:nvSpPr>
        <p:spPr>
          <a:xfrm>
            <a:off x="312375" y="289725"/>
            <a:ext cx="4951800" cy="4394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Пташок викликаєм із теплого краю: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>
                <a:latin typeface="Times New Roman"/>
                <a:ea typeface="Times New Roman"/>
                <a:cs typeface="Times New Roman"/>
                <a:sym typeface="Times New Roman"/>
              </a:rPr>
              <a:t>(Діти)</a:t>
            </a: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Летіть, соловейки, на нашу земельку,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>
                <a:latin typeface="Times New Roman"/>
                <a:ea typeface="Times New Roman"/>
                <a:cs typeface="Times New Roman"/>
                <a:sym typeface="Times New Roman"/>
              </a:rPr>
              <a:t>(Діти)</a:t>
            </a: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Спішіть, ластівоньки, пасти корівоньки!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>
                <a:latin typeface="Times New Roman"/>
                <a:ea typeface="Times New Roman"/>
                <a:cs typeface="Times New Roman"/>
                <a:sym typeface="Times New Roman"/>
              </a:rPr>
              <a:t>(Діти)</a:t>
            </a: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4814" y="0"/>
            <a:ext cx="339027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20"/>
          <p:cNvGraphicFramePr/>
          <p:nvPr/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708" y="168641"/>
            <a:ext cx="2493252" cy="207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8950" y="2"/>
            <a:ext cx="1485950" cy="15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68650"/>
            <a:ext cx="1960320" cy="1412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9425" y="168650"/>
            <a:ext cx="1672074" cy="252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3711" y="1442849"/>
            <a:ext cx="1672076" cy="1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28088" y="1366641"/>
            <a:ext cx="1485950" cy="199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203423" y="1769531"/>
            <a:ext cx="1815586" cy="224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/>
          <p:nvPr/>
        </p:nvSpPr>
        <p:spPr>
          <a:xfrm>
            <a:off x="1780799" y="3562499"/>
            <a:ext cx="7363200" cy="15810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Погляньте, скільки птахів завітало до нас. Давайте спробуємо пригадати, як вони називаються.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31691" y="1374813"/>
            <a:ext cx="1815600" cy="1973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5700" y="3516963"/>
            <a:ext cx="1672075" cy="16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21"/>
          <p:cNvGraphicFramePr/>
          <p:nvPr/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>
                <a:noFill/>
                <a:tableStyleId>{3CB4CBCB-7030-44B3-AF5F-1592C9FE0E17}</a:tableStyleId>
              </a:tblPr>
              <a:tblGrid>
                <a:gridCol w="9144000"/>
              </a:tblGrid>
              <a:tr h="51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708" y="168641"/>
            <a:ext cx="2493252" cy="207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8950" y="2"/>
            <a:ext cx="1485950" cy="15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68650"/>
            <a:ext cx="1960320" cy="1412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9425" y="168650"/>
            <a:ext cx="1672074" cy="252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3711" y="1442849"/>
            <a:ext cx="1672076" cy="1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28088" y="1366641"/>
            <a:ext cx="1485950" cy="199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80988" y="1448563"/>
            <a:ext cx="1815586" cy="224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/>
          <p:nvPr/>
        </p:nvSpPr>
        <p:spPr>
          <a:xfrm>
            <a:off x="1780799" y="3562499"/>
            <a:ext cx="7363200" cy="15810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Чи всіх пташок ми бачити взимку?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34775" y="1371089"/>
            <a:ext cx="1815576" cy="181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6974" y="3186675"/>
            <a:ext cx="1672076" cy="1817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Экран (16:9)</PresentationFormat>
  <Paragraphs>63</Paragraphs>
  <Slides>43</Slides>
  <Notes>43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Arial</vt:lpstr>
      <vt:lpstr>Comfortaa</vt:lpstr>
      <vt:lpstr>Times New Roman</vt:lpstr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Владелец</cp:lastModifiedBy>
  <cp:revision>2</cp:revision>
  <dcterms:modified xsi:type="dcterms:W3CDTF">2023-04-03T15:43:01Z</dcterms:modified>
</cp:coreProperties>
</file>