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  <a:srgbClr val="009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C66D0-72E3-4F46-AF39-B49547037F39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12" Type="http://schemas.openxmlformats.org/officeDocument/2006/relationships/image" Target="../media/image2.png"/><Relationship Id="rId17" Type="http://schemas.openxmlformats.org/officeDocument/2006/relationships/image" Target="../media/image16.jpeg"/><Relationship Id="rId2" Type="http://schemas.openxmlformats.org/officeDocument/2006/relationships/image" Target="../media/image4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0.jpeg"/><Relationship Id="rId5" Type="http://schemas.openxmlformats.org/officeDocument/2006/relationships/image" Target="../media/image13.jpeg"/><Relationship Id="rId15" Type="http://schemas.openxmlformats.org/officeDocument/2006/relationships/image" Target="../media/image15.jpeg"/><Relationship Id="rId10" Type="http://schemas.openxmlformats.org/officeDocument/2006/relationships/image" Target="../media/image7.jpeg"/><Relationship Id="rId4" Type="http://schemas.openxmlformats.org/officeDocument/2006/relationships/image" Target="../media/image14.png"/><Relationship Id="rId9" Type="http://schemas.openxmlformats.org/officeDocument/2006/relationships/image" Target="../media/image6.jpeg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3298378"/>
          </a:xfrm>
          <a:solidFill>
            <a:schemeClr val="bg1">
              <a:alpha val="85000"/>
            </a:schemeClr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9200"/>
                </a:solidFill>
              </a:rPr>
              <a:t/>
            </a:r>
            <a:br>
              <a:rPr lang="uk-UA" b="1" dirty="0" smtClean="0">
                <a:solidFill>
                  <a:srgbClr val="009200"/>
                </a:solidFill>
              </a:rPr>
            </a:br>
            <a:r>
              <a:rPr lang="uk-UA" b="1" dirty="0" smtClean="0">
                <a:solidFill>
                  <a:srgbClr val="009200"/>
                </a:solidFill>
              </a:rPr>
              <a:t/>
            </a:r>
            <a:br>
              <a:rPr lang="uk-UA" b="1" dirty="0" smtClean="0">
                <a:solidFill>
                  <a:srgbClr val="009200"/>
                </a:solidFill>
              </a:rPr>
            </a:br>
            <a:r>
              <a:rPr lang="uk-UA" b="1" dirty="0" smtClean="0">
                <a:solidFill>
                  <a:srgbClr val="009200"/>
                </a:solidFill>
              </a:rPr>
              <a:t/>
            </a:r>
            <a:br>
              <a:rPr lang="uk-UA" b="1" dirty="0" smtClean="0">
                <a:solidFill>
                  <a:srgbClr val="009200"/>
                </a:solidFill>
              </a:rPr>
            </a:br>
            <a:r>
              <a:rPr lang="uk-UA" b="1" dirty="0" smtClean="0">
                <a:solidFill>
                  <a:srgbClr val="009200"/>
                </a:solidFill>
              </a:rPr>
              <a:t/>
            </a:r>
            <a:br>
              <a:rPr lang="uk-UA" b="1" dirty="0" smtClean="0">
                <a:solidFill>
                  <a:srgbClr val="009200"/>
                </a:solidFill>
              </a:rPr>
            </a:br>
            <a:r>
              <a:rPr lang="uk-UA" b="1" dirty="0" smtClean="0">
                <a:solidFill>
                  <a:srgbClr val="009200"/>
                </a:solidFill>
              </a:rPr>
              <a:t>Логічні блоки </a:t>
            </a:r>
            <a:r>
              <a:rPr lang="uk-UA" b="1" dirty="0" err="1" smtClean="0">
                <a:solidFill>
                  <a:srgbClr val="009200"/>
                </a:solidFill>
              </a:rPr>
              <a:t>Дьєнеша</a:t>
            </a:r>
            <a:r>
              <a:rPr lang="uk-UA" b="1" dirty="0" smtClean="0">
                <a:solidFill>
                  <a:srgbClr val="009200"/>
                </a:solidFill>
              </a:rPr>
              <a:t/>
            </a:r>
            <a:br>
              <a:rPr lang="uk-UA" b="1" dirty="0" smtClean="0">
                <a:solidFill>
                  <a:srgbClr val="009200"/>
                </a:solidFill>
              </a:rPr>
            </a:br>
            <a:r>
              <a:rPr lang="uk-UA" b="1" dirty="0" smtClean="0">
                <a:solidFill>
                  <a:srgbClr val="009200"/>
                </a:solidFill>
              </a:rPr>
              <a:t>Логічна </a:t>
            </a:r>
            <a:r>
              <a:rPr lang="uk-UA" b="1" smtClean="0">
                <a:solidFill>
                  <a:srgbClr val="009200"/>
                </a:solidFill>
              </a:rPr>
              <a:t>гра “ Де чий </a:t>
            </a:r>
            <a:r>
              <a:rPr lang="uk-UA" b="1" dirty="0" smtClean="0">
                <a:solidFill>
                  <a:srgbClr val="009200"/>
                </a:solidFill>
              </a:rPr>
              <a:t>будиночок?” </a:t>
            </a:r>
            <a:br>
              <a:rPr lang="uk-UA" b="1" dirty="0" smtClean="0">
                <a:solidFill>
                  <a:srgbClr val="009200"/>
                </a:solidFill>
              </a:rPr>
            </a:br>
            <a:r>
              <a:rPr lang="uk-UA" b="1" dirty="0" smtClean="0">
                <a:solidFill>
                  <a:srgbClr val="009200"/>
                </a:solidFill>
              </a:rPr>
              <a:t>Тема:Допоможи заселити в будинок Пончика,Знайку, Незнайку.</a:t>
            </a:r>
            <a:br>
              <a:rPr lang="uk-UA" b="1" dirty="0" smtClean="0">
                <a:solidFill>
                  <a:srgbClr val="009200"/>
                </a:solidFill>
              </a:rPr>
            </a:br>
            <a:r>
              <a:rPr lang="uk-UA" b="1" dirty="0" smtClean="0">
                <a:solidFill>
                  <a:srgbClr val="009200"/>
                </a:solidFill>
              </a:rPr>
              <a:t/>
            </a:r>
            <a:br>
              <a:rPr lang="uk-UA" b="1" dirty="0" smtClean="0">
                <a:solidFill>
                  <a:srgbClr val="009200"/>
                </a:solidFill>
              </a:rPr>
            </a:br>
            <a:r>
              <a:rPr lang="uk-UA" b="1" dirty="0" smtClean="0">
                <a:solidFill>
                  <a:srgbClr val="009200"/>
                </a:solidFill>
              </a:rPr>
              <a:t/>
            </a:r>
            <a:br>
              <a:rPr lang="uk-UA" b="1" dirty="0" smtClean="0">
                <a:solidFill>
                  <a:srgbClr val="009200"/>
                </a:solidFill>
              </a:rPr>
            </a:br>
            <a:r>
              <a:rPr lang="uk-UA" b="1" dirty="0" smtClean="0">
                <a:solidFill>
                  <a:srgbClr val="009200"/>
                </a:solidFill>
              </a:rPr>
              <a:t/>
            </a:r>
            <a:br>
              <a:rPr lang="uk-UA" b="1" dirty="0" smtClean="0">
                <a:solidFill>
                  <a:srgbClr val="009200"/>
                </a:solidFill>
              </a:rPr>
            </a:br>
            <a:r>
              <a:rPr lang="uk-UA" b="1" dirty="0" smtClean="0">
                <a:solidFill>
                  <a:srgbClr val="009200"/>
                </a:solidFill>
              </a:rPr>
              <a:t/>
            </a:r>
            <a:br>
              <a:rPr lang="uk-UA" b="1" dirty="0" smtClean="0">
                <a:solidFill>
                  <a:srgbClr val="009200"/>
                </a:solidFill>
              </a:rPr>
            </a:br>
            <a:endParaRPr lang="ru-RU" b="1" dirty="0">
              <a:solidFill>
                <a:srgbClr val="0092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5661248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                      </a:t>
            </a:r>
            <a:r>
              <a:rPr lang="uk-UA" dirty="0" smtClean="0">
                <a:solidFill>
                  <a:srgbClr val="0070C0"/>
                </a:solidFill>
              </a:rPr>
              <a:t>КЗ”ДНЗ №253”м.Харків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                              Вихователь </a:t>
            </a:r>
            <a:r>
              <a:rPr lang="uk-UA" dirty="0" err="1" smtClean="0">
                <a:solidFill>
                  <a:srgbClr val="0070C0"/>
                </a:solidFill>
              </a:rPr>
              <a:t>Ушакова</a:t>
            </a:r>
            <a:r>
              <a:rPr lang="uk-UA" dirty="0" smtClean="0">
                <a:solidFill>
                  <a:srgbClr val="0070C0"/>
                </a:solidFill>
              </a:rPr>
              <a:t> І.В</a:t>
            </a:r>
            <a:r>
              <a:rPr lang="uk-UA" dirty="0" smtClean="0"/>
              <a:t>.</a:t>
            </a:r>
          </a:p>
          <a:p>
            <a:r>
              <a:rPr lang="uk-UA" dirty="0" smtClean="0"/>
              <a:t>                               </a:t>
            </a:r>
            <a:r>
              <a:rPr lang="uk-UA" dirty="0" smtClean="0">
                <a:solidFill>
                  <a:srgbClr val="0070C0"/>
                </a:solidFill>
              </a:rPr>
              <a:t>Група середня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                   </a:t>
            </a:r>
          </a:p>
          <a:p>
            <a:r>
              <a:rPr lang="uk-UA" dirty="0" smtClean="0"/>
              <a:t>                         </a:t>
            </a:r>
            <a:endParaRPr lang="ru-RU" dirty="0"/>
          </a:p>
        </p:txBody>
      </p:sp>
      <p:pic>
        <p:nvPicPr>
          <p:cNvPr id="5" name="Рисунок 4" descr="unnamed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852936"/>
            <a:ext cx="2520279" cy="3240360"/>
          </a:xfrm>
          <a:prstGeom prst="rect">
            <a:avLst/>
          </a:prstGeom>
        </p:spPr>
      </p:pic>
      <p:sp>
        <p:nvSpPr>
          <p:cNvPr id="6" name="Улыбающееся лицо 5"/>
          <p:cNvSpPr/>
          <p:nvPr/>
        </p:nvSpPr>
        <p:spPr>
          <a:xfrm>
            <a:off x="8316416" y="5877272"/>
            <a:ext cx="590872" cy="5760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6084168" y="3645024"/>
            <a:ext cx="2915816" cy="246373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94122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Слова подяки написали,</a:t>
            </a:r>
            <a:r>
              <a:rPr lang="uk-UA" sz="4000" b="1" dirty="0" smtClean="0">
                <a:solidFill>
                  <a:srgbClr val="00B050"/>
                </a:solidFill>
              </a:rPr>
              <a:t>за те, що діти старанно працювали!</a:t>
            </a:r>
            <a:r>
              <a:rPr lang="uk-UA" sz="4000" b="1" dirty="0" smtClean="0">
                <a:solidFill>
                  <a:srgbClr val="00B050"/>
                </a:solidFill>
              </a:rPr>
              <a:t>                          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1" name="Содержимое 10" descr="изображение_viber_2022-05-09_23-03-18-18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915816" y="2276872"/>
            <a:ext cx="3096344" cy="3517851"/>
          </a:xfrm>
        </p:spPr>
      </p:pic>
      <p:pic>
        <p:nvPicPr>
          <p:cNvPr id="16" name="Рисунок 15" descr="изображение_viber_2022-05-09_23-03-15-0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340768"/>
            <a:ext cx="2736304" cy="3384376"/>
          </a:xfrm>
          <a:prstGeom prst="rect">
            <a:avLst/>
          </a:prstGeom>
        </p:spPr>
      </p:pic>
      <p:pic>
        <p:nvPicPr>
          <p:cNvPr id="17" name="Рисунок 16" descr="изображение_viber_2022-05-09_23-03-15-4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1340767"/>
            <a:ext cx="2880320" cy="3240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6084168" y="3645024"/>
            <a:ext cx="2915816" cy="246373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282154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 </a:t>
            </a:r>
            <a:r>
              <a:rPr lang="uk-UA" sz="4000" b="1" dirty="0" smtClean="0">
                <a:solidFill>
                  <a:srgbClr val="00B050"/>
                </a:solidFill>
              </a:rPr>
              <a:t>Дякуємо за допомогу!                          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unnamed (1)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844824"/>
            <a:ext cx="2453640" cy="3050292"/>
          </a:xfrm>
          <a:prstGeom prst="rect">
            <a:avLst/>
          </a:prstGeom>
        </p:spPr>
      </p:pic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1772816"/>
            <a:ext cx="2376264" cy="3240360"/>
          </a:xfrm>
          <a:prstGeom prst="rect">
            <a:avLst/>
          </a:prstGeom>
        </p:spPr>
      </p:pic>
      <p:pic>
        <p:nvPicPr>
          <p:cNvPr id="7" name="Рисунок 6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1844824"/>
            <a:ext cx="1584176" cy="3168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699792" y="1556792"/>
            <a:ext cx="6444208" cy="4968552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005828"/>
                </a:solidFill>
              </a:rPr>
              <a:t>Мета:</a:t>
            </a:r>
            <a:r>
              <a:rPr lang="uk-UA" b="1" dirty="0" smtClean="0">
                <a:solidFill>
                  <a:srgbClr val="00B050"/>
                </a:solidFill>
              </a:rPr>
              <a:t>Розвивати здібності дітей до абстрагування,декодування. Познайомити з символікою заперечення кольору. Вчити </a:t>
            </a:r>
            <a:r>
              <a:rPr lang="uk-UA" b="1" dirty="0" err="1" smtClean="0">
                <a:solidFill>
                  <a:srgbClr val="00B050"/>
                </a:solidFill>
              </a:rPr>
              <a:t>креативно</a:t>
            </a:r>
            <a:r>
              <a:rPr lang="uk-UA" b="1" dirty="0" smtClean="0">
                <a:solidFill>
                  <a:srgbClr val="00B050"/>
                </a:solidFill>
              </a:rPr>
              <a:t> мислити .                                          </a:t>
            </a:r>
            <a:r>
              <a:rPr lang="uk-UA" b="1" dirty="0" err="1" smtClean="0">
                <a:solidFill>
                  <a:srgbClr val="00B050"/>
                </a:solidFill>
              </a:rPr>
              <a:t>“</a:t>
            </a:r>
            <a:r>
              <a:rPr lang="uk-UA" sz="2800" b="1" dirty="0" err="1" smtClean="0">
                <a:solidFill>
                  <a:srgbClr val="00B050"/>
                </a:solidFill>
              </a:rPr>
              <a:t>Друзі</a:t>
            </a:r>
            <a:r>
              <a:rPr lang="uk-UA" sz="2800" b="1" dirty="0" smtClean="0">
                <a:solidFill>
                  <a:srgbClr val="00B050"/>
                </a:solidFill>
              </a:rPr>
              <a:t> побудували для Знайки школу,для Пончика кондитерську,для Незнайки художню школу. Допоможіть героям  перевезти обладнання,у цьому вам допоможуть </a:t>
            </a:r>
            <a:r>
              <a:rPr lang="uk-UA" sz="2800" b="1" dirty="0" err="1" smtClean="0">
                <a:solidFill>
                  <a:srgbClr val="00B050"/>
                </a:solidFill>
              </a:rPr>
              <a:t>картки-символи”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ПАМ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uk-UA" dirty="0" smtClean="0">
                <a:solidFill>
                  <a:srgbClr val="FF0000"/>
                </a:solidFill>
              </a:rPr>
              <a:t>ЯТАЙТЕ: </a:t>
            </a:r>
            <a:r>
              <a:rPr lang="uk-UA" b="1" dirty="0" smtClean="0">
                <a:solidFill>
                  <a:srgbClr val="00B050"/>
                </a:solidFill>
              </a:rPr>
              <a:t>Незнайка полюбляє червоний колір.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" name="Содержимое 7" descr="unnamed (1)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1" y="1686719"/>
            <a:ext cx="4032448" cy="4352925"/>
          </a:xfrm>
        </p:spPr>
      </p:pic>
      <p:pic>
        <p:nvPicPr>
          <p:cNvPr id="9" name="Рисунок 8" descr="пятно-красной-краски-круг-ое-пятно-краски-790668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2209800"/>
            <a:ext cx="3168352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Знайка полюбляє синій колір.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 descr="blue-paint-stain-abstract-art_23-2148624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5" y="1271587"/>
            <a:ext cx="3600401" cy="4314825"/>
          </a:xfrm>
          <a:prstGeom prst="rect">
            <a:avLst/>
          </a:prstGeom>
        </p:spPr>
      </p:pic>
      <p:pic>
        <p:nvPicPr>
          <p:cNvPr id="9" name="Содержимое 8" descr="unnamed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755577" y="1124744"/>
            <a:ext cx="3384375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Пончик полюбляє жовтий колір.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unnamed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124744"/>
            <a:ext cx="4392488" cy="5472608"/>
          </a:xfrm>
        </p:spPr>
      </p:pic>
      <p:pic>
        <p:nvPicPr>
          <p:cNvPr id="7" name="Рисунок 6" descr="фон-акварели-желтая-пятно-краски-художественный-шаблон-1679552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132856"/>
            <a:ext cx="3096344" cy="3635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Завдання:	Знайди, хто в якому    будиночку живе?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Building-Residential-Property-House-Yellow-Home-304265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83568" y="1600201"/>
            <a:ext cx="2952328" cy="2116831"/>
          </a:xfrm>
        </p:spPr>
      </p:pic>
      <p:pic>
        <p:nvPicPr>
          <p:cNvPr id="10" name="Рисунок 9" descr="depositphotos_18153897-stock-photo-blue-house-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484784"/>
            <a:ext cx="3312368" cy="2304256"/>
          </a:xfrm>
          <a:prstGeom prst="rect">
            <a:avLst/>
          </a:prstGeom>
        </p:spPr>
      </p:pic>
      <p:pic>
        <p:nvPicPr>
          <p:cNvPr id="11" name="Рисунок 10" descr="3949d15648a75b2d1f674a70b36cd04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3789040"/>
            <a:ext cx="374441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6084168" y="3645024"/>
            <a:ext cx="2915816" cy="246373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	Перевірте свої відповіді!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depositphotos_18153897-stock-photo-blue-house-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196752"/>
            <a:ext cx="1944216" cy="2160240"/>
          </a:xfrm>
          <a:prstGeom prst="rect">
            <a:avLst/>
          </a:prstGeom>
        </p:spPr>
      </p:pic>
      <p:pic>
        <p:nvPicPr>
          <p:cNvPr id="11" name="Рисунок 10" descr="3949d15648a75b2d1f674a70b36cd04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861048"/>
            <a:ext cx="2376264" cy="2448272"/>
          </a:xfrm>
          <a:prstGeom prst="rect">
            <a:avLst/>
          </a:prstGeom>
        </p:spPr>
      </p:pic>
      <p:pic>
        <p:nvPicPr>
          <p:cNvPr id="8" name="Содержимое 7" descr="Building-Residential-Property-House-Yellow-Home-304265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39553" y="1412875"/>
            <a:ext cx="2016223" cy="2016125"/>
          </a:xfrm>
        </p:spPr>
      </p:pic>
      <p:pic>
        <p:nvPicPr>
          <p:cNvPr id="9" name="Рисунок 8" descr="unnam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1" y="1484785"/>
            <a:ext cx="1872207" cy="1872207"/>
          </a:xfrm>
          <a:prstGeom prst="rect">
            <a:avLst/>
          </a:prstGeom>
        </p:spPr>
      </p:pic>
      <p:pic>
        <p:nvPicPr>
          <p:cNvPr id="12" name="Рисунок 11" descr="unnamed (1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4077072"/>
            <a:ext cx="1656184" cy="2088232"/>
          </a:xfrm>
          <a:prstGeom prst="rect">
            <a:avLst/>
          </a:prstGeom>
        </p:spPr>
      </p:pic>
      <p:pic>
        <p:nvPicPr>
          <p:cNvPr id="13" name="Рисунок 12" descr="unnam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340769"/>
            <a:ext cx="1368152" cy="2016224"/>
          </a:xfrm>
          <a:prstGeom prst="rect">
            <a:avLst/>
          </a:prstGeom>
        </p:spPr>
      </p:pic>
      <p:pic>
        <p:nvPicPr>
          <p:cNvPr id="14" name="Рисунок 13" descr="depositphotos_18153897-stock-photo-blue-house-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0664" y="1349152"/>
            <a:ext cx="1944216" cy="2160240"/>
          </a:xfrm>
          <a:prstGeom prst="rect">
            <a:avLst/>
          </a:prstGeom>
        </p:spPr>
      </p:pic>
      <p:pic>
        <p:nvPicPr>
          <p:cNvPr id="15" name="Рисунок 14" descr="depositphotos_18153897-stock-photo-blue-house-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9784" y="1340768"/>
            <a:ext cx="1944216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6084168" y="3645024"/>
            <a:ext cx="2915816" cy="246373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28215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</a:rPr>
              <a:t>Завдання:Допоможи героям розставити кольорові меблі,використовуй карточки – символи заперечення кольору.</a:t>
            </a:r>
            <a:r>
              <a:rPr lang="uk-UA" sz="4000" b="1" dirty="0" smtClean="0">
                <a:solidFill>
                  <a:srgbClr val="00B050"/>
                </a:solidFill>
              </a:rPr>
              <a:t>	   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unnamed (1)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3529" y="1686719"/>
            <a:ext cx="1296143" cy="1598265"/>
          </a:xfrm>
        </p:spPr>
      </p:pic>
      <p:pic>
        <p:nvPicPr>
          <p:cNvPr id="6" name="Рисунок 5" descr="изображение_viber_2021-05-14_07-07-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0675" y="1772816"/>
            <a:ext cx="1757189" cy="1656184"/>
          </a:xfrm>
          <a:prstGeom prst="rect">
            <a:avLst/>
          </a:prstGeom>
        </p:spPr>
      </p:pic>
      <p:pic>
        <p:nvPicPr>
          <p:cNvPr id="7" name="Рисунок 6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716016" y="1628800"/>
            <a:ext cx="1368152" cy="2016224"/>
          </a:xfrm>
          <a:prstGeom prst="rect">
            <a:avLst/>
          </a:prstGeom>
        </p:spPr>
      </p:pic>
      <p:pic>
        <p:nvPicPr>
          <p:cNvPr id="8" name="Рисунок 7" descr="изображение_viber_2021-05-14_07-07-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4149080"/>
            <a:ext cx="1944216" cy="1584176"/>
          </a:xfrm>
          <a:prstGeom prst="rect">
            <a:avLst/>
          </a:prstGeom>
        </p:spPr>
      </p:pic>
      <p:pic>
        <p:nvPicPr>
          <p:cNvPr id="9" name="Рисунок 8" descr="изображение_viber_2021-05-14_07-07-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1772816"/>
            <a:ext cx="2160240" cy="1656184"/>
          </a:xfrm>
          <a:prstGeom prst="rect">
            <a:avLst/>
          </a:prstGeom>
        </p:spPr>
      </p:pic>
      <p:pic>
        <p:nvPicPr>
          <p:cNvPr id="11" name="Рисунок 10" descr="unname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3933056"/>
            <a:ext cx="1872208" cy="2187327"/>
          </a:xfrm>
          <a:prstGeom prst="rect">
            <a:avLst/>
          </a:prstGeom>
        </p:spPr>
      </p:pic>
      <p:pic>
        <p:nvPicPr>
          <p:cNvPr id="10" name="Содержимое 4" descr="unnamed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628800"/>
            <a:ext cx="1296143" cy="1598265"/>
          </a:xfrm>
          <a:prstGeom prst="rect">
            <a:avLst/>
          </a:prstGeom>
        </p:spPr>
      </p:pic>
      <p:pic>
        <p:nvPicPr>
          <p:cNvPr id="12" name="Рисунок 11" descr="изображение_viber_2021-05-14_07-07-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4600" y="1925216"/>
            <a:ext cx="2160240" cy="1656184"/>
          </a:xfrm>
          <a:prstGeom prst="rect">
            <a:avLst/>
          </a:prstGeom>
        </p:spPr>
      </p:pic>
      <p:pic>
        <p:nvPicPr>
          <p:cNvPr id="13" name="Рисунок 12" descr="изображение_viber_2021-05-14_07-07-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4149080"/>
            <a:ext cx="1944216" cy="1584176"/>
          </a:xfrm>
          <a:prstGeom prst="rect">
            <a:avLst/>
          </a:prstGeom>
        </p:spPr>
      </p:pic>
      <p:pic>
        <p:nvPicPr>
          <p:cNvPr id="14" name="Рисунок 13" descr="изображение_viber_2021-05-14_07-07-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60504" y="4301480"/>
            <a:ext cx="194421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6876256" y="3717032"/>
            <a:ext cx="1872208" cy="246373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	    Перевірте свої відповіді!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7" descr="Building-Residential-Property-House-Yellow-Home-304265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635896" y="3717032"/>
            <a:ext cx="2520280" cy="2880030"/>
          </a:xfrm>
        </p:spPr>
      </p:pic>
      <p:pic>
        <p:nvPicPr>
          <p:cNvPr id="6" name="Рисунок 5" descr="3949d15648a75b2d1f674a70b36cd04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836712"/>
            <a:ext cx="3564904" cy="3384376"/>
          </a:xfrm>
          <a:prstGeom prst="rect">
            <a:avLst/>
          </a:prstGeom>
        </p:spPr>
      </p:pic>
      <p:pic>
        <p:nvPicPr>
          <p:cNvPr id="9" name="Рисунок 8" descr="depositphotos_18153897-stock-photo-blue-house-ic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1484784"/>
            <a:ext cx="2736304" cy="2736304"/>
          </a:xfrm>
          <a:prstGeom prst="rect">
            <a:avLst/>
          </a:prstGeom>
        </p:spPr>
      </p:pic>
      <p:pic>
        <p:nvPicPr>
          <p:cNvPr id="11" name="Рисунок 10" descr="пятно-красной-краски-круг-ое-пятно-краски-790668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836712"/>
            <a:ext cx="936104" cy="1003176"/>
          </a:xfrm>
          <a:prstGeom prst="rect">
            <a:avLst/>
          </a:prstGeom>
        </p:spPr>
      </p:pic>
      <p:pic>
        <p:nvPicPr>
          <p:cNvPr id="12" name="Рисунок 11" descr="фон-акварели-желтая-пятно-краски-художественный-шаблон-1679552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836712"/>
            <a:ext cx="1046244" cy="845844"/>
          </a:xfrm>
          <a:prstGeom prst="rect">
            <a:avLst/>
          </a:prstGeom>
        </p:spPr>
      </p:pic>
      <p:pic>
        <p:nvPicPr>
          <p:cNvPr id="15" name="Рисунок 14" descr="пятно-красной-краски-круг-ое-пятно-краски-790668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412776"/>
            <a:ext cx="936104" cy="859160"/>
          </a:xfrm>
          <a:prstGeom prst="rect">
            <a:avLst/>
          </a:prstGeom>
        </p:spPr>
      </p:pic>
      <p:pic>
        <p:nvPicPr>
          <p:cNvPr id="16" name="Рисунок 15" descr="blue-paint-stain-abstract-art_23-214862460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12360" y="1484784"/>
            <a:ext cx="864096" cy="792088"/>
          </a:xfrm>
          <a:prstGeom prst="rect">
            <a:avLst/>
          </a:prstGeom>
        </p:spPr>
      </p:pic>
      <p:pic>
        <p:nvPicPr>
          <p:cNvPr id="17" name="Рисунок 16" descr="blue-paint-stain-abstract-art_23-214862460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64088" y="4293096"/>
            <a:ext cx="1152128" cy="1008112"/>
          </a:xfrm>
          <a:prstGeom prst="rect">
            <a:avLst/>
          </a:prstGeom>
        </p:spPr>
      </p:pic>
      <p:pic>
        <p:nvPicPr>
          <p:cNvPr id="18" name="Рисунок 17" descr="фон-акварели-желтая-пятно-краски-художественный-шаблон-16795521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31840" y="4437112"/>
            <a:ext cx="1008112" cy="864096"/>
          </a:xfrm>
          <a:prstGeom prst="rect">
            <a:avLst/>
          </a:prstGeom>
        </p:spPr>
      </p:pic>
      <p:pic>
        <p:nvPicPr>
          <p:cNvPr id="14" name="Содержимое 4" descr="unnamed (1)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140968"/>
            <a:ext cx="1296143" cy="1598265"/>
          </a:xfrm>
          <a:prstGeom prst="rect">
            <a:avLst/>
          </a:prstGeom>
        </p:spPr>
      </p:pic>
      <p:pic>
        <p:nvPicPr>
          <p:cNvPr id="19" name="Рисунок 18" descr="unname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499992" y="2132856"/>
            <a:ext cx="1008112" cy="1512168"/>
          </a:xfrm>
          <a:prstGeom prst="rect">
            <a:avLst/>
          </a:prstGeom>
        </p:spPr>
      </p:pic>
      <p:pic>
        <p:nvPicPr>
          <p:cNvPr id="23" name="Рисунок 22" descr="unnamed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72200" y="5157192"/>
            <a:ext cx="1152128" cy="1395239"/>
          </a:xfrm>
          <a:prstGeom prst="rect">
            <a:avLst/>
          </a:prstGeom>
        </p:spPr>
      </p:pic>
      <p:pic>
        <p:nvPicPr>
          <p:cNvPr id="20" name="Рисунок 19" descr="изображение_viber_2021-05-14_07-07-3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87624" y="4077072"/>
            <a:ext cx="1080119" cy="1152128"/>
          </a:xfrm>
          <a:prstGeom prst="rect">
            <a:avLst/>
          </a:prstGeom>
        </p:spPr>
      </p:pic>
      <p:pic>
        <p:nvPicPr>
          <p:cNvPr id="22" name="Рисунок 21" descr="изображение_viber_2021-05-14_07-07-28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20072" y="2780928"/>
            <a:ext cx="1008112" cy="720080"/>
          </a:xfrm>
          <a:prstGeom prst="rect">
            <a:avLst/>
          </a:prstGeom>
        </p:spPr>
      </p:pic>
      <p:pic>
        <p:nvPicPr>
          <p:cNvPr id="26" name="Рисунок 25" descr="изображение_viber_2021-05-14_07-07-35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524328" y="5589240"/>
            <a:ext cx="1152128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23148bc3daec97af75db6e1a13952ff34c422d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98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Логічні блоки Дьєнеша Логічна гра “ Де чий будиночок?”  Тема:Допоможи заселити в будинок Пончика,Знайку, Незнайку.     </vt:lpstr>
      <vt:lpstr>Слайд 2</vt:lpstr>
      <vt:lpstr>ПАМ’ЯТАЙТЕ: Незнайка полюбляє червоний колір.</vt:lpstr>
      <vt:lpstr>Знайка полюбляє синій колір.</vt:lpstr>
      <vt:lpstr>Пончик полюбляє жовтий колір.</vt:lpstr>
      <vt:lpstr>Завдання: Знайди, хто в якому    будиночку живе?     </vt:lpstr>
      <vt:lpstr> Перевірте свої відповіді!     </vt:lpstr>
      <vt:lpstr>Завдання:Допоможи героям розставити кольорові меблі,використовуй карточки – символи заперечення кольору.     </vt:lpstr>
      <vt:lpstr>     Перевірте свої відповіді!</vt:lpstr>
      <vt:lpstr>Слова подяки написали,за те, що діти старанно працювали!                           </vt:lpstr>
      <vt:lpstr> Дякуємо за допомогу!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Владелец</cp:lastModifiedBy>
  <cp:revision>46</cp:revision>
  <dcterms:created xsi:type="dcterms:W3CDTF">2014-04-16T18:27:24Z</dcterms:created>
  <dcterms:modified xsi:type="dcterms:W3CDTF">2023-01-24T14:27:40Z</dcterms:modified>
</cp:coreProperties>
</file>